
<file path=[Content_Types].xml><?xml version="1.0" encoding="utf-8"?>
<Types xmlns="http://schemas.openxmlformats.org/package/2006/content-types">
  <Default Extension="png" ContentType="image/png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68" r:id="rId3"/>
    <p:sldId id="529" r:id="rId4"/>
    <p:sldId id="531" r:id="rId5"/>
    <p:sldId id="532" r:id="rId6"/>
    <p:sldId id="500" r:id="rId7"/>
    <p:sldId id="533" r:id="rId8"/>
    <p:sldId id="534" r:id="rId9"/>
    <p:sldId id="537" r:id="rId10"/>
    <p:sldId id="501" r:id="rId11"/>
    <p:sldId id="535" r:id="rId12"/>
    <p:sldId id="536" r:id="rId13"/>
    <p:sldId id="489" r:id="rId14"/>
    <p:sldId id="490" r:id="rId15"/>
    <p:sldId id="469" r:id="rId16"/>
    <p:sldId id="474" r:id="rId17"/>
    <p:sldId id="485" r:id="rId18"/>
    <p:sldId id="483" r:id="rId19"/>
    <p:sldId id="473" r:id="rId20"/>
    <p:sldId id="484" r:id="rId21"/>
    <p:sldId id="492" r:id="rId22"/>
    <p:sldId id="494" r:id="rId23"/>
    <p:sldId id="493" r:id="rId24"/>
    <p:sldId id="470" r:id="rId25"/>
    <p:sldId id="487" r:id="rId26"/>
    <p:sldId id="491" r:id="rId27"/>
    <p:sldId id="538" r:id="rId28"/>
    <p:sldId id="471" r:id="rId29"/>
    <p:sldId id="472" r:id="rId30"/>
    <p:sldId id="488" r:id="rId31"/>
    <p:sldId id="486" r:id="rId32"/>
    <p:sldId id="495" r:id="rId33"/>
    <p:sldId id="497" r:id="rId34"/>
    <p:sldId id="541" r:id="rId35"/>
    <p:sldId id="261" r:id="rId36"/>
    <p:sldId id="539" r:id="rId37"/>
    <p:sldId id="498" r:id="rId38"/>
    <p:sldId id="262" r:id="rId39"/>
    <p:sldId id="263" r:id="rId40"/>
    <p:sldId id="542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66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703" autoAdjust="0"/>
  </p:normalViewPr>
  <p:slideViewPr>
    <p:cSldViewPr>
      <p:cViewPr varScale="1">
        <p:scale>
          <a:sx n="120" d="100"/>
          <a:sy n="120" d="100"/>
        </p:scale>
        <p:origin x="4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21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B8D7854E-B8EB-4579-AC91-044AE8233CC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396C5C51-5605-48C3-8A79-6F41D555E4C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C3BC2-AB15-482D-9141-26CC29554C2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61F2-C14F-4F81-A0F8-D3806F93ACA4}" type="slidenum">
              <a:rPr lang="zh-CN" altLang="en-US" smtClean="0"/>
            </a:fld>
            <a:endParaRPr lang="zh-CN" altLang="en-US"/>
          </a:p>
        </p:txBody>
      </p:sp>
      <p:sp>
        <p:nvSpPr>
          <p:cNvPr id="7" name="AutoShape 8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8172450" y="6451600"/>
            <a:ext cx="900113" cy="360363"/>
          </a:xfrm>
          <a:prstGeom prst="actionButtonHome">
            <a:avLst/>
          </a:prstGeom>
          <a:solidFill>
            <a:schemeClr val="accent1">
              <a:alpha val="50000"/>
            </a:schemeClr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103.png"/><Relationship Id="rId7" Type="http://schemas.openxmlformats.org/officeDocument/2006/relationships/image" Target="../media/image102.png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5.png"/><Relationship Id="rId1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28.png"/><Relationship Id="rId7" Type="http://schemas.openxmlformats.org/officeDocument/2006/relationships/image" Target="../media/image127.png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38.png"/><Relationship Id="rId1" Type="http://schemas.openxmlformats.org/officeDocument/2006/relationships/image" Target="../media/image129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8.png"/><Relationship Id="rId4" Type="http://schemas.openxmlformats.org/officeDocument/2006/relationships/image" Target="../media/image142.png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png"/><Relationship Id="rId8" Type="http://schemas.openxmlformats.org/officeDocument/2006/relationships/image" Target="../media/image150.png"/><Relationship Id="rId7" Type="http://schemas.openxmlformats.org/officeDocument/2006/relationships/image" Target="../media/image149.png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56.png"/><Relationship Id="rId13" Type="http://schemas.openxmlformats.org/officeDocument/2006/relationships/image" Target="../media/image155.png"/><Relationship Id="rId12" Type="http://schemas.openxmlformats.org/officeDocument/2006/relationships/image" Target="../media/image154.png"/><Relationship Id="rId11" Type="http://schemas.openxmlformats.org/officeDocument/2006/relationships/image" Target="../media/image153.png"/><Relationship Id="rId10" Type="http://schemas.openxmlformats.org/officeDocument/2006/relationships/image" Target="../media/image152.png"/><Relationship Id="rId1" Type="http://schemas.openxmlformats.org/officeDocument/2006/relationships/image" Target="../media/image14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64.png"/><Relationship Id="rId7" Type="http://schemas.openxmlformats.org/officeDocument/2006/relationships/image" Target="../media/image163.png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1.png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4.png"/><Relationship Id="rId8" Type="http://schemas.openxmlformats.org/officeDocument/2006/relationships/image" Target="../media/image183.png"/><Relationship Id="rId7" Type="http://schemas.openxmlformats.org/officeDocument/2006/relationships/image" Target="../media/image182.png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01.png"/><Relationship Id="rId25" Type="http://schemas.openxmlformats.org/officeDocument/2006/relationships/image" Target="../media/image200.png"/><Relationship Id="rId24" Type="http://schemas.openxmlformats.org/officeDocument/2006/relationships/image" Target="../media/image199.png"/><Relationship Id="rId23" Type="http://schemas.openxmlformats.org/officeDocument/2006/relationships/image" Target="../media/image198.png"/><Relationship Id="rId22" Type="http://schemas.openxmlformats.org/officeDocument/2006/relationships/image" Target="../media/image197.png"/><Relationship Id="rId21" Type="http://schemas.openxmlformats.org/officeDocument/2006/relationships/image" Target="../media/image196.png"/><Relationship Id="rId20" Type="http://schemas.openxmlformats.org/officeDocument/2006/relationships/image" Target="../media/image195.png"/><Relationship Id="rId2" Type="http://schemas.openxmlformats.org/officeDocument/2006/relationships/image" Target="../media/image177.png"/><Relationship Id="rId19" Type="http://schemas.openxmlformats.org/officeDocument/2006/relationships/image" Target="../media/image194.png"/><Relationship Id="rId18" Type="http://schemas.openxmlformats.org/officeDocument/2006/relationships/image" Target="../media/image193.png"/><Relationship Id="rId17" Type="http://schemas.openxmlformats.org/officeDocument/2006/relationships/image" Target="../media/image192.png"/><Relationship Id="rId16" Type="http://schemas.openxmlformats.org/officeDocument/2006/relationships/image" Target="../media/image191.png"/><Relationship Id="rId15" Type="http://schemas.openxmlformats.org/officeDocument/2006/relationships/image" Target="../media/image190.png"/><Relationship Id="rId14" Type="http://schemas.openxmlformats.org/officeDocument/2006/relationships/image" Target="../media/image189.png"/><Relationship Id="rId13" Type="http://schemas.openxmlformats.org/officeDocument/2006/relationships/image" Target="../media/image188.png"/><Relationship Id="rId12" Type="http://schemas.openxmlformats.org/officeDocument/2006/relationships/image" Target="../media/image187.png"/><Relationship Id="rId11" Type="http://schemas.openxmlformats.org/officeDocument/2006/relationships/image" Target="../media/image186.png"/><Relationship Id="rId10" Type="http://schemas.openxmlformats.org/officeDocument/2006/relationships/image" Target="../media/image185.png"/><Relationship Id="rId1" Type="http://schemas.openxmlformats.org/officeDocument/2006/relationships/image" Target="../media/image17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png"/><Relationship Id="rId8" Type="http://schemas.openxmlformats.org/officeDocument/2006/relationships/image" Target="../media/image209.png"/><Relationship Id="rId7" Type="http://schemas.openxmlformats.org/officeDocument/2006/relationships/image" Target="../media/image208.png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222.png"/><Relationship Id="rId20" Type="http://schemas.openxmlformats.org/officeDocument/2006/relationships/image" Target="../media/image221.png"/><Relationship Id="rId2" Type="http://schemas.openxmlformats.org/officeDocument/2006/relationships/image" Target="../media/image203.png"/><Relationship Id="rId19" Type="http://schemas.openxmlformats.org/officeDocument/2006/relationships/image" Target="../media/image220.png"/><Relationship Id="rId18" Type="http://schemas.openxmlformats.org/officeDocument/2006/relationships/image" Target="../media/image219.png"/><Relationship Id="rId17" Type="http://schemas.openxmlformats.org/officeDocument/2006/relationships/image" Target="../media/image218.png"/><Relationship Id="rId16" Type="http://schemas.openxmlformats.org/officeDocument/2006/relationships/image" Target="../media/image217.png"/><Relationship Id="rId15" Type="http://schemas.openxmlformats.org/officeDocument/2006/relationships/image" Target="../media/image216.png"/><Relationship Id="rId14" Type="http://schemas.openxmlformats.org/officeDocument/2006/relationships/image" Target="../media/image215.png"/><Relationship Id="rId13" Type="http://schemas.openxmlformats.org/officeDocument/2006/relationships/image" Target="../media/image214.png"/><Relationship Id="rId12" Type="http://schemas.openxmlformats.org/officeDocument/2006/relationships/image" Target="../media/image213.png"/><Relationship Id="rId11" Type="http://schemas.openxmlformats.org/officeDocument/2006/relationships/image" Target="../media/image212.png"/><Relationship Id="rId10" Type="http://schemas.openxmlformats.org/officeDocument/2006/relationships/image" Target="../media/image211.png"/><Relationship Id="rId1" Type="http://schemas.openxmlformats.org/officeDocument/2006/relationships/image" Target="../media/image20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30.png"/><Relationship Id="rId7" Type="http://schemas.openxmlformats.org/officeDocument/2006/relationships/image" Target="../media/image229.png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image" Target="../media/image23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5.png"/><Relationship Id="rId8" Type="http://schemas.openxmlformats.org/officeDocument/2006/relationships/image" Target="../media/image244.png"/><Relationship Id="rId7" Type="http://schemas.openxmlformats.org/officeDocument/2006/relationships/image" Target="../media/image243.png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Relationship Id="rId3" Type="http://schemas.openxmlformats.org/officeDocument/2006/relationships/image" Target="../media/image239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256.png"/><Relationship Id="rId2" Type="http://schemas.openxmlformats.org/officeDocument/2006/relationships/image" Target="../media/image238.png"/><Relationship Id="rId19" Type="http://schemas.openxmlformats.org/officeDocument/2006/relationships/image" Target="../media/image255.png"/><Relationship Id="rId18" Type="http://schemas.openxmlformats.org/officeDocument/2006/relationships/image" Target="../media/image254.png"/><Relationship Id="rId17" Type="http://schemas.openxmlformats.org/officeDocument/2006/relationships/image" Target="../media/image253.png"/><Relationship Id="rId16" Type="http://schemas.openxmlformats.org/officeDocument/2006/relationships/image" Target="../media/image252.png"/><Relationship Id="rId15" Type="http://schemas.openxmlformats.org/officeDocument/2006/relationships/image" Target="../media/image251.png"/><Relationship Id="rId14" Type="http://schemas.openxmlformats.org/officeDocument/2006/relationships/image" Target="../media/image250.png"/><Relationship Id="rId13" Type="http://schemas.openxmlformats.org/officeDocument/2006/relationships/image" Target="../media/image249.png"/><Relationship Id="rId12" Type="http://schemas.openxmlformats.org/officeDocument/2006/relationships/image" Target="../media/image248.png"/><Relationship Id="rId11" Type="http://schemas.openxmlformats.org/officeDocument/2006/relationships/image" Target="../media/image247.png"/><Relationship Id="rId10" Type="http://schemas.openxmlformats.org/officeDocument/2006/relationships/image" Target="../media/image246.png"/><Relationship Id="rId1" Type="http://schemas.openxmlformats.org/officeDocument/2006/relationships/image" Target="../media/image23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2.png"/><Relationship Id="rId2" Type="http://schemas.openxmlformats.org/officeDocument/2006/relationships/image" Target="../media/image251.png"/><Relationship Id="rId1" Type="http://schemas.openxmlformats.org/officeDocument/2006/relationships/image" Target="../media/image257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6.png"/><Relationship Id="rId8" Type="http://schemas.openxmlformats.org/officeDocument/2006/relationships/image" Target="../media/image265.png"/><Relationship Id="rId7" Type="http://schemas.openxmlformats.org/officeDocument/2006/relationships/image" Target="../media/image264.png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272.png"/><Relationship Id="rId14" Type="http://schemas.openxmlformats.org/officeDocument/2006/relationships/image" Target="../media/image271.png"/><Relationship Id="rId13" Type="http://schemas.openxmlformats.org/officeDocument/2006/relationships/image" Target="../media/image270.png"/><Relationship Id="rId12" Type="http://schemas.openxmlformats.org/officeDocument/2006/relationships/image" Target="../media/image269.png"/><Relationship Id="rId11" Type="http://schemas.openxmlformats.org/officeDocument/2006/relationships/image" Target="../media/image268.png"/><Relationship Id="rId10" Type="http://schemas.openxmlformats.org/officeDocument/2006/relationships/image" Target="../media/image267.png"/><Relationship Id="rId1" Type="http://schemas.openxmlformats.org/officeDocument/2006/relationships/image" Target="../media/image25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1.png"/><Relationship Id="rId8" Type="http://schemas.openxmlformats.org/officeDocument/2006/relationships/image" Target="../media/image280.png"/><Relationship Id="rId7" Type="http://schemas.openxmlformats.org/officeDocument/2006/relationships/image" Target="../media/image279.png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286.png"/><Relationship Id="rId13" Type="http://schemas.openxmlformats.org/officeDocument/2006/relationships/image" Target="../media/image285.png"/><Relationship Id="rId12" Type="http://schemas.openxmlformats.org/officeDocument/2006/relationships/image" Target="../media/image284.png"/><Relationship Id="rId11" Type="http://schemas.openxmlformats.org/officeDocument/2006/relationships/image" Target="../media/image283.png"/><Relationship Id="rId10" Type="http://schemas.openxmlformats.org/officeDocument/2006/relationships/image" Target="../media/image282.png"/><Relationship Id="rId1" Type="http://schemas.openxmlformats.org/officeDocument/2006/relationships/image" Target="../media/image27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5.png"/><Relationship Id="rId8" Type="http://schemas.openxmlformats.org/officeDocument/2006/relationships/image" Target="../media/image294.png"/><Relationship Id="rId7" Type="http://schemas.openxmlformats.org/officeDocument/2006/relationships/image" Target="../media/image293.png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97.png"/><Relationship Id="rId10" Type="http://schemas.openxmlformats.org/officeDocument/2006/relationships/image" Target="../media/image296.png"/><Relationship Id="rId1" Type="http://schemas.openxmlformats.org/officeDocument/2006/relationships/image" Target="../media/image28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6.png"/><Relationship Id="rId8" Type="http://schemas.openxmlformats.org/officeDocument/2006/relationships/image" Target="../media/image295.png"/><Relationship Id="rId7" Type="http://schemas.openxmlformats.org/officeDocument/2006/relationships/image" Target="../media/image294.png"/><Relationship Id="rId6" Type="http://schemas.openxmlformats.org/officeDocument/2006/relationships/image" Target="../media/image293.png"/><Relationship Id="rId5" Type="http://schemas.openxmlformats.org/officeDocument/2006/relationships/image" Target="../media/image302.png"/><Relationship Id="rId4" Type="http://schemas.openxmlformats.org/officeDocument/2006/relationships/image" Target="../media/image301.png"/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97.png"/><Relationship Id="rId1" Type="http://schemas.openxmlformats.org/officeDocument/2006/relationships/image" Target="../media/image29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5.png"/><Relationship Id="rId1" Type="http://schemas.openxmlformats.org/officeDocument/2006/relationships/image" Target="../media/image30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image" Target="../media/image30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8" Type="http://schemas.openxmlformats.org/officeDocument/2006/relationships/image" Target="../media/image319.png"/><Relationship Id="rId7" Type="http://schemas.openxmlformats.org/officeDocument/2006/relationships/image" Target="../media/image318.png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0" Type="http://schemas.openxmlformats.org/officeDocument/2006/relationships/image" Target="../media/image310.png"/><Relationship Id="rId1" Type="http://schemas.openxmlformats.org/officeDocument/2006/relationships/image" Target="../media/image312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9.png"/><Relationship Id="rId8" Type="http://schemas.openxmlformats.org/officeDocument/2006/relationships/image" Target="../media/image327.png"/><Relationship Id="rId7" Type="http://schemas.openxmlformats.org/officeDocument/2006/relationships/image" Target="../media/image326.png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0" Type="http://schemas.openxmlformats.org/officeDocument/2006/relationships/image" Target="../media/image310.png"/><Relationship Id="rId1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53.png"/><Relationship Id="rId2" Type="http://schemas.openxmlformats.org/officeDocument/2006/relationships/image" Target="../media/image35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bmp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69.png"/><Relationship Id="rId22" Type="http://schemas.openxmlformats.org/officeDocument/2006/relationships/image" Target="../media/image68.png"/><Relationship Id="rId21" Type="http://schemas.openxmlformats.org/officeDocument/2006/relationships/image" Target="../media/image67.png"/><Relationship Id="rId20" Type="http://schemas.openxmlformats.org/officeDocument/2006/relationships/image" Target="../media/image66.png"/><Relationship Id="rId2" Type="http://schemas.openxmlformats.org/officeDocument/2006/relationships/image" Target="../media/image35.png"/><Relationship Id="rId19" Type="http://schemas.openxmlformats.org/officeDocument/2006/relationships/image" Target="../media/image65.png"/><Relationship Id="rId18" Type="http://schemas.openxmlformats.org/officeDocument/2006/relationships/image" Target="../media/image64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WordArt 2"/>
          <p:cNvSpPr>
            <a:spLocks noChangeArrowheads="1" noChangeShapeType="1" noTextEdit="1"/>
          </p:cNvSpPr>
          <p:nvPr/>
        </p:nvSpPr>
        <p:spPr bwMode="auto">
          <a:xfrm>
            <a:off x="1042988" y="836613"/>
            <a:ext cx="7010400" cy="1008062"/>
          </a:xfrm>
          <a:prstGeom prst="rect">
            <a:avLst/>
          </a:prstGeom>
          <a:ln>
            <a:noFill/>
          </a:ln>
        </p:spPr>
        <p:txBody>
          <a:bodyPr wrap="none" fromWordArt="1"/>
          <a:lstStyle/>
          <a:p>
            <a:pPr algn="ctr" eaLnBrk="1" hangingPunct="1">
              <a:defRPr/>
            </a:pPr>
            <a:r>
              <a:rPr lang="zh-CN" altLang="en-US" sz="4400" kern="10" dirty="0">
                <a:latin typeface="华文新魏"/>
                <a:ea typeface="华文新魏"/>
              </a:rPr>
              <a:t>              </a:t>
            </a:r>
            <a:endParaRPr lang="zh-CN" altLang="en-US" sz="4400" kern="10" dirty="0">
              <a:latin typeface="华文新魏"/>
              <a:ea typeface="华文新魏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687388" y="1171575"/>
            <a:ext cx="7845425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第六章  特征值与特征向量</a:t>
            </a:r>
            <a:endParaRPr lang="en-US" altLang="zh-CN" sz="4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  <a:endParaRPr lang="en-US" altLang="zh-CN" sz="3200" dirty="0">
              <a:cs typeface="Arabic Transparent" panose="020B0604020202020204" pitchFamily="34" charset="0"/>
            </a:endParaRP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  <a:r>
              <a:rPr lang="zh-CN" altLang="en-US" sz="4000" dirty="0">
                <a:solidFill>
                  <a:srgbClr val="FF0000"/>
                </a:solidFill>
                <a:cs typeface="Arabic Transparent" panose="020B0604020202020204" pitchFamily="34" charset="0"/>
              </a:rPr>
              <a:t>习题课</a:t>
            </a:r>
            <a:endParaRPr lang="zh-CN" altLang="en-US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文本框 2"/>
          <p:cNvSpPr txBox="1">
            <a:spLocks noChangeArrowheads="1"/>
          </p:cNvSpPr>
          <p:nvPr/>
        </p:nvSpPr>
        <p:spPr bwMode="auto">
          <a:xfrm>
            <a:off x="1624013" y="3644900"/>
            <a:ext cx="65516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曹相湧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数学与统计学院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Email: caoxiangyong@xjtu.edu.cn</a:t>
            </a:r>
            <a:endParaRPr lang="en-US" altLang="zh-CN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273586" y="430989"/>
            <a:ext cx="4284771" cy="455701"/>
            <a:chOff x="251520" y="332656"/>
            <a:chExt cx="4284771" cy="4557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56370" y="332656"/>
              <a:ext cx="3779921" cy="4557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357295"/>
              <a:ext cx="393720" cy="40642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6" y="1079061"/>
            <a:ext cx="8795202" cy="869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166068"/>
            <a:ext cx="8829108" cy="8944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26" y="3284984"/>
            <a:ext cx="8725348" cy="793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79" y="352371"/>
            <a:ext cx="4108661" cy="4762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229"/>
            <a:ext cx="7056784" cy="5040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47284"/>
            <a:ext cx="8352928" cy="16088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507726"/>
            <a:ext cx="8826954" cy="1765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7" y="5654990"/>
            <a:ext cx="8985477" cy="453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091" y="99730"/>
            <a:ext cx="6590044" cy="20538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2153617"/>
            <a:ext cx="9144000" cy="14354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3717032"/>
            <a:ext cx="5820408" cy="4157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4346507"/>
            <a:ext cx="5195964" cy="500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394492"/>
            <a:ext cx="2483542" cy="404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600" y="5060767"/>
            <a:ext cx="3547565" cy="4228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4008" y="5070907"/>
            <a:ext cx="2028360" cy="4127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7211" y="5036068"/>
            <a:ext cx="1586899" cy="4475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291219"/>
            <a:ext cx="8262664" cy="11102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0" y="1628800"/>
            <a:ext cx="3808249" cy="4695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90" y="1591237"/>
            <a:ext cx="2248580" cy="507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854" y="1422110"/>
            <a:ext cx="2520623" cy="10293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636912"/>
            <a:ext cx="2722504" cy="10081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2852936"/>
            <a:ext cx="3808249" cy="504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1600376"/>
            <a:ext cx="1778091" cy="514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6" y="2502574"/>
            <a:ext cx="8528488" cy="533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366670"/>
            <a:ext cx="2756042" cy="47627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3315867"/>
            <a:ext cx="2775093" cy="5270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302774"/>
            <a:ext cx="984301" cy="40642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720" y="4257493"/>
            <a:ext cx="1365320" cy="43817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21" y="5085184"/>
            <a:ext cx="8312577" cy="63503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23528" y="774382"/>
            <a:ext cx="7436232" cy="1340370"/>
            <a:chOff x="323528" y="774382"/>
            <a:chExt cx="7436232" cy="1340370"/>
          </a:xfrm>
        </p:grpSpPr>
        <p:grpSp>
          <p:nvGrpSpPr>
            <p:cNvPr id="9" name="组合 8"/>
            <p:cNvGrpSpPr/>
            <p:nvPr/>
          </p:nvGrpSpPr>
          <p:grpSpPr>
            <a:xfrm>
              <a:off x="323528" y="774382"/>
              <a:ext cx="7436232" cy="1340370"/>
              <a:chOff x="323528" y="476672"/>
              <a:chExt cx="7436232" cy="134037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528" y="476672"/>
                <a:ext cx="7436232" cy="63503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624" y="1340768"/>
                <a:ext cx="3619686" cy="476274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5536" y="913055"/>
              <a:ext cx="654084" cy="5016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503095"/>
            <a:ext cx="8612167" cy="524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2" y="2129759"/>
            <a:ext cx="2413124" cy="387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856" y="2067212"/>
            <a:ext cx="6540836" cy="4572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633161"/>
            <a:ext cx="7410831" cy="42547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167359"/>
            <a:ext cx="3829247" cy="3683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3644404"/>
            <a:ext cx="2819545" cy="46992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1951" y="3713367"/>
            <a:ext cx="5632739" cy="43817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14" y="4247565"/>
            <a:ext cx="3352972" cy="4191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5896" y="4234672"/>
            <a:ext cx="4982739" cy="42623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612" y="4789069"/>
            <a:ext cx="2195059" cy="45499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5776" y="4866885"/>
            <a:ext cx="4290553" cy="39275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520" y="5381567"/>
            <a:ext cx="3767785" cy="385342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3684" y="474116"/>
            <a:ext cx="8604168" cy="988867"/>
            <a:chOff x="53684" y="474116"/>
            <a:chExt cx="8604168" cy="988867"/>
          </a:xfrm>
        </p:grpSpPr>
        <p:grpSp>
          <p:nvGrpSpPr>
            <p:cNvPr id="6" name="组合 5"/>
            <p:cNvGrpSpPr/>
            <p:nvPr/>
          </p:nvGrpSpPr>
          <p:grpSpPr>
            <a:xfrm>
              <a:off x="251520" y="476672"/>
              <a:ext cx="8406332" cy="986311"/>
              <a:chOff x="251520" y="476672"/>
              <a:chExt cx="8406332" cy="986311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520" y="476672"/>
                <a:ext cx="723937" cy="444523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2205" y="516784"/>
                <a:ext cx="7715647" cy="946199"/>
              </a:xfrm>
              <a:prstGeom prst="rect">
                <a:avLst/>
              </a:prstGeom>
            </p:spPr>
          </p:pic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684" y="474116"/>
              <a:ext cx="921773" cy="4699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666" y="1052736"/>
            <a:ext cx="1549818" cy="4038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15216"/>
            <a:ext cx="8532440" cy="441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57737"/>
            <a:ext cx="4885442" cy="450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47511"/>
            <a:ext cx="6649351" cy="4753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633" y="3662363"/>
            <a:ext cx="3714941" cy="5143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4414051"/>
            <a:ext cx="8316416" cy="1614838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15516" y="332656"/>
            <a:ext cx="8712968" cy="531639"/>
            <a:chOff x="215516" y="332656"/>
            <a:chExt cx="8712968" cy="53163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516" y="332656"/>
              <a:ext cx="8712968" cy="53163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158" y="375320"/>
              <a:ext cx="660434" cy="4889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3" y="1124744"/>
            <a:ext cx="6293173" cy="5080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29630"/>
            <a:ext cx="5467631" cy="4445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48880"/>
            <a:ext cx="8877756" cy="5016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2938812"/>
            <a:ext cx="3759393" cy="42547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78" y="3498289"/>
            <a:ext cx="5099312" cy="3937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487" y="4026014"/>
            <a:ext cx="4369025" cy="3873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700" y="4547389"/>
            <a:ext cx="3714941" cy="43817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795" y="5068764"/>
            <a:ext cx="8541189" cy="1187511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3833" y="404664"/>
            <a:ext cx="8284929" cy="523220"/>
            <a:chOff x="393833" y="404664"/>
            <a:chExt cx="8284929" cy="523220"/>
          </a:xfrm>
        </p:grpSpPr>
        <p:grpSp>
          <p:nvGrpSpPr>
            <p:cNvPr id="5" name="组合 4"/>
            <p:cNvGrpSpPr/>
            <p:nvPr/>
          </p:nvGrpSpPr>
          <p:grpSpPr>
            <a:xfrm>
              <a:off x="464837" y="404664"/>
              <a:ext cx="8213925" cy="523220"/>
              <a:chOff x="464837" y="404664"/>
              <a:chExt cx="8213925" cy="523220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464837" y="404664"/>
                <a:ext cx="803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</a:rPr>
                  <a:t>例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6</a:t>
                </a:r>
                <a:endParaRPr lang="zh-CN" altLang="en-US" sz="2800" b="1" dirty="0"/>
              </a:p>
            </p:txBody>
          </p:sp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7931" y="432559"/>
                <a:ext cx="7410831" cy="495325"/>
              </a:xfrm>
              <a:prstGeom prst="rect">
                <a:avLst/>
              </a:prstGeom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3833" y="452348"/>
              <a:ext cx="793791" cy="444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37665" y="1468626"/>
                <a:ext cx="8645236" cy="83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证：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的特征值为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的特征值为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或</a:t>
                </a:r>
                <a:r>
                  <a:rPr lang="en-US" altLang="zh-CN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5" y="1468626"/>
                <a:ext cx="8645236" cy="839332"/>
              </a:xfrm>
              <a:prstGeom prst="rect">
                <a:avLst/>
              </a:prstGeom>
              <a:blipFill rotWithShape="1">
                <a:blip r:embed="rId1"/>
                <a:stretch>
                  <a:fillRect l="-2" t="-60" r="6" b="-7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37665" y="2316590"/>
                <a:ext cx="8645236" cy="12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d>
                      <m:d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endParaRPr lang="en-US" altLang="zh-CN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/>
              </a:p>
              <a:p>
                <a:r>
                  <a:rPr lang="zh-CN" altLang="en-US" sz="2400" dirty="0"/>
                  <a:t>故有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sz="2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5" y="2316590"/>
                <a:ext cx="8645236" cy="1256178"/>
              </a:xfrm>
              <a:prstGeom prst="rect">
                <a:avLst/>
              </a:prstGeom>
              <a:blipFill rotWithShape="1">
                <a:blip r:embed="rId2"/>
                <a:stretch>
                  <a:fillRect l="-2" t="-9" r="6" b="-5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37665" y="3581400"/>
                <a:ext cx="75355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所以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/>
                  <a:t>有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400" dirty="0"/>
                  <a:t>个线性无关的特征向量，故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/>
                  <a:t>可相似对角化</a:t>
                </a:r>
                <a:r>
                  <a:rPr lang="en-US" altLang="zh-CN" sz="2400" dirty="0"/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65" y="3581400"/>
                <a:ext cx="7535538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2" r="2" b="-2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339925" y="404664"/>
            <a:ext cx="8067254" cy="963854"/>
            <a:chOff x="339925" y="404664"/>
            <a:chExt cx="8067254" cy="96385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464836" y="404664"/>
                  <a:ext cx="7942343" cy="9638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800" b="1" dirty="0">
                      <a:solidFill>
                        <a:srgbClr val="FF0000"/>
                      </a:solidFill>
                    </a:rPr>
                    <a:t>例</a:t>
                  </a:r>
                  <a:r>
                    <a:rPr lang="en-US" altLang="zh-CN" sz="2800" b="1" dirty="0">
                      <a:solidFill>
                        <a:srgbClr val="FF0000"/>
                      </a:solidFill>
                    </a:rPr>
                    <a:t>6 (2)</a:t>
                  </a:r>
                  <a:r>
                    <a:rPr lang="zh-CN" altLang="en-US" sz="2800" b="1" dirty="0">
                      <a:solidFill>
                        <a:srgbClr val="FF0000"/>
                      </a:solidFill>
                    </a:rPr>
                    <a:t>：</a:t>
                  </a:r>
                  <a:r>
                    <a:rPr lang="zh-CN" altLang="en-US" sz="2800" b="1" dirty="0"/>
                    <a:t>设</a:t>
                  </a:r>
                  <a14:m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800" b="1" dirty="0"/>
                    <a:t>阶方阵</a:t>
                  </a:r>
                  <a14:m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800" b="1" dirty="0"/>
                    <a:t>满足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𝑶</m:t>
                      </m:r>
                    </m:oMath>
                  </a14:m>
                  <a:r>
                    <a:rPr lang="zh-CN" altLang="en-US" sz="2800" b="1" dirty="0"/>
                    <a:t>，证明：</a:t>
                  </a:r>
                  <a:r>
                    <a:rPr lang="en-US" altLang="zh-CN" sz="28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800" b="1" dirty="0"/>
                    <a:t>相似于一个对角阵</a:t>
                  </a:r>
                  <a:r>
                    <a:rPr lang="en-US" altLang="zh-CN" sz="2800" b="1" dirty="0"/>
                    <a:t>.</a:t>
                  </a:r>
                  <a:endParaRPr lang="zh-CN" altLang="en-US" sz="2800" b="1" dirty="0"/>
                </a:p>
              </p:txBody>
            </p:sp>
          </mc:Choice>
          <mc:Fallback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36" y="404664"/>
                  <a:ext cx="7942343" cy="963854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925" y="497936"/>
              <a:ext cx="793791" cy="444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904" y="1628800"/>
            <a:ext cx="571529" cy="4699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39433"/>
            <a:ext cx="1371670" cy="520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286" y="1615271"/>
            <a:ext cx="1536706" cy="5833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625" y="1607535"/>
            <a:ext cx="1898769" cy="5833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849" y="1602454"/>
            <a:ext cx="1841535" cy="596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2492896"/>
            <a:ext cx="1784893" cy="6339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2" y="2572896"/>
            <a:ext cx="1358970" cy="5207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2598297"/>
            <a:ext cx="2260716" cy="4699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754" y="3250002"/>
            <a:ext cx="1619333" cy="5397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498" y="4005064"/>
            <a:ext cx="2800494" cy="5842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0817" y="4055866"/>
            <a:ext cx="2171812" cy="482625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14050" y="764704"/>
            <a:ext cx="8782501" cy="497538"/>
            <a:chOff x="214050" y="764704"/>
            <a:chExt cx="8782501" cy="497538"/>
          </a:xfrm>
        </p:grpSpPr>
        <p:grpSp>
          <p:nvGrpSpPr>
            <p:cNvPr id="7" name="组合 6"/>
            <p:cNvGrpSpPr/>
            <p:nvPr/>
          </p:nvGrpSpPr>
          <p:grpSpPr>
            <a:xfrm>
              <a:off x="323528" y="764704"/>
              <a:ext cx="8673023" cy="497538"/>
              <a:chOff x="323528" y="764704"/>
              <a:chExt cx="8673023" cy="49753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528" y="764704"/>
                <a:ext cx="514376" cy="444523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5433" y="785968"/>
                <a:ext cx="8141118" cy="476274"/>
              </a:xfrm>
              <a:prstGeom prst="rect">
                <a:avLst/>
              </a:prstGeom>
            </p:spPr>
          </p:pic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14050" y="764704"/>
              <a:ext cx="641383" cy="4762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60648"/>
            <a:ext cx="4985006" cy="48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00" y="836712"/>
            <a:ext cx="8744399" cy="13272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2" y="2225473"/>
            <a:ext cx="8909508" cy="9271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476768"/>
            <a:ext cx="2444876" cy="4572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617" y="3429079"/>
            <a:ext cx="5181866" cy="4762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368" y="4088693"/>
            <a:ext cx="5118363" cy="546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628800"/>
            <a:ext cx="6168208" cy="5398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36" y="2276872"/>
            <a:ext cx="8838728" cy="436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807346"/>
            <a:ext cx="5147847" cy="12328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4036960"/>
            <a:ext cx="7225190" cy="5066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4570167"/>
            <a:ext cx="6325945" cy="4894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5166926"/>
            <a:ext cx="7891188" cy="50239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97768" y="0"/>
            <a:ext cx="8748464" cy="1566119"/>
            <a:chOff x="197768" y="0"/>
            <a:chExt cx="8748464" cy="156611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768" y="0"/>
              <a:ext cx="8748464" cy="156611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1521" y="332656"/>
              <a:ext cx="648072" cy="51437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97" y="188640"/>
            <a:ext cx="8238405" cy="1617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97" y="2060848"/>
            <a:ext cx="5199323" cy="52994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98226"/>
            <a:ext cx="5544616" cy="4472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216810"/>
            <a:ext cx="7128792" cy="15917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370" y="4850793"/>
            <a:ext cx="7488832" cy="4607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881" y="5459512"/>
            <a:ext cx="5596274" cy="4204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56" y="5465737"/>
            <a:ext cx="1651423" cy="414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28" y="188640"/>
            <a:ext cx="8401143" cy="17156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204864"/>
            <a:ext cx="8036216" cy="51397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80928"/>
            <a:ext cx="6493768" cy="1189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221088"/>
            <a:ext cx="3175163" cy="577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1672717"/>
            <a:ext cx="3670489" cy="4953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533" y="1708751"/>
            <a:ext cx="1936850" cy="4699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772254"/>
            <a:ext cx="679485" cy="34291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0" y="2319879"/>
            <a:ext cx="3225966" cy="40642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766" y="2281777"/>
            <a:ext cx="2273417" cy="4445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424" y="2288127"/>
            <a:ext cx="1485976" cy="43182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491" y="2293298"/>
            <a:ext cx="1600282" cy="46992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00" y="2843343"/>
            <a:ext cx="1238314" cy="38102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7705" y="2842931"/>
            <a:ext cx="4254719" cy="40007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471" y="3560937"/>
            <a:ext cx="571529" cy="412771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8562" y="3485197"/>
            <a:ext cx="2387723" cy="48262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4384" y="3538182"/>
            <a:ext cx="1416123" cy="36831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6572" y="4469917"/>
            <a:ext cx="965250" cy="342918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6083" y="4397339"/>
            <a:ext cx="2698889" cy="45087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54972" y="4457216"/>
            <a:ext cx="2114659" cy="3683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1682" y="4937535"/>
            <a:ext cx="6083613" cy="46992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6572" y="5904319"/>
            <a:ext cx="8636444" cy="463574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357" y="5400106"/>
            <a:ext cx="8839286" cy="457507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3431" y="3585907"/>
            <a:ext cx="1130684" cy="42400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05291" y="3224363"/>
            <a:ext cx="2478791" cy="115843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09729" y="368403"/>
            <a:ext cx="8666803" cy="1106205"/>
            <a:chOff x="209729" y="368403"/>
            <a:chExt cx="8666803" cy="1106205"/>
          </a:xfrm>
        </p:grpSpPr>
        <p:grpSp>
          <p:nvGrpSpPr>
            <p:cNvPr id="4" name="组合 3"/>
            <p:cNvGrpSpPr/>
            <p:nvPr/>
          </p:nvGrpSpPr>
          <p:grpSpPr>
            <a:xfrm>
              <a:off x="209729" y="368403"/>
              <a:ext cx="8666803" cy="1106205"/>
              <a:chOff x="209729" y="368403"/>
              <a:chExt cx="8666803" cy="1106205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251520" y="368403"/>
                <a:ext cx="8625012" cy="1106205"/>
                <a:chOff x="251520" y="469412"/>
                <a:chExt cx="8625012" cy="1106205"/>
              </a:xfrm>
            </p:grpSpPr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1520" y="469412"/>
                  <a:ext cx="679485" cy="457223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9853" y="471890"/>
                  <a:ext cx="7868054" cy="533427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1520" y="1124744"/>
                  <a:ext cx="7213971" cy="450873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466760" y="1135303"/>
                  <a:ext cx="1409772" cy="419122"/>
                </a:xfrm>
                <a:prstGeom prst="rect">
                  <a:avLst/>
                </a:prstGeom>
              </p:spPr>
            </p:pic>
          </p:grpSp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9729" y="440076"/>
                <a:ext cx="660434" cy="431822"/>
              </a:xfrm>
              <a:prstGeom prst="rect">
                <a:avLst/>
              </a:prstGeom>
            </p:spPr>
          </p:pic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209729" y="388843"/>
              <a:ext cx="628682" cy="444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" y="2299934"/>
            <a:ext cx="422256" cy="4333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91" y="2321533"/>
            <a:ext cx="4176464" cy="3901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59" y="2307132"/>
            <a:ext cx="4176464" cy="4261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0" y="2871966"/>
            <a:ext cx="2736305" cy="3648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263" y="2842636"/>
            <a:ext cx="4233874" cy="37536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02803" y="2769743"/>
            <a:ext cx="8845380" cy="1010610"/>
            <a:chOff x="241364" y="2386790"/>
            <a:chExt cx="8845380" cy="101061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6706" y="2386790"/>
              <a:ext cx="1770038" cy="44825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1364" y="2965979"/>
              <a:ext cx="5464677" cy="431421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5987" y="3297750"/>
            <a:ext cx="3351608" cy="43426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66" y="3831275"/>
            <a:ext cx="1410452" cy="4109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7095" y="3855586"/>
            <a:ext cx="1113349" cy="39923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1231" y="3853821"/>
            <a:ext cx="1384258" cy="4009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1391" y="3817269"/>
            <a:ext cx="1483140" cy="41730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72" y="4371887"/>
            <a:ext cx="3799143" cy="43197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1331" y="4362151"/>
            <a:ext cx="3238558" cy="41730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62" y="4920929"/>
            <a:ext cx="2512708" cy="396743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8316" y="4941168"/>
            <a:ext cx="7589600" cy="930519"/>
            <a:chOff x="646877" y="4558215"/>
            <a:chExt cx="7589600" cy="9305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71800" y="4558215"/>
              <a:ext cx="5464677" cy="36616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6877" y="5099641"/>
              <a:ext cx="2469892" cy="389093"/>
            </a:xfrm>
            <a:prstGeom prst="rect">
              <a:avLst/>
            </a:prstGeom>
          </p:spPr>
        </p:pic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4977" y="5482594"/>
            <a:ext cx="2844955" cy="37058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12959" y="464791"/>
            <a:ext cx="8350621" cy="1758249"/>
            <a:chOff x="212959" y="464791"/>
            <a:chExt cx="8350621" cy="1758249"/>
          </a:xfrm>
        </p:grpSpPr>
        <p:grpSp>
          <p:nvGrpSpPr>
            <p:cNvPr id="4" name="组合 3"/>
            <p:cNvGrpSpPr/>
            <p:nvPr/>
          </p:nvGrpSpPr>
          <p:grpSpPr>
            <a:xfrm>
              <a:off x="212959" y="499585"/>
              <a:ext cx="8350621" cy="1723455"/>
              <a:chOff x="323528" y="369360"/>
              <a:chExt cx="8350621" cy="172345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528" y="369360"/>
                <a:ext cx="720080" cy="433219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8742" y="369360"/>
                <a:ext cx="7555407" cy="1723455"/>
              </a:xfrm>
              <a:prstGeom prst="rect">
                <a:avLst/>
              </a:prstGeom>
            </p:spPr>
          </p:pic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12959" y="464791"/>
              <a:ext cx="685835" cy="4699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556793"/>
            <a:ext cx="2333058" cy="5760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628489"/>
            <a:ext cx="5004165" cy="5101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355098"/>
            <a:ext cx="4855953" cy="457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62" y="3034908"/>
            <a:ext cx="3504129" cy="499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738033"/>
            <a:ext cx="4639929" cy="4855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55" y="4437564"/>
            <a:ext cx="1919149" cy="41797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07504" y="260648"/>
            <a:ext cx="8784976" cy="1145124"/>
            <a:chOff x="107504" y="260648"/>
            <a:chExt cx="8784976" cy="11451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504" y="260648"/>
              <a:ext cx="8784976" cy="11451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504" y="346416"/>
              <a:ext cx="589672" cy="4655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784" y="692696"/>
            <a:ext cx="8460432" cy="9643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916832"/>
            <a:ext cx="5397777" cy="59693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2636912"/>
            <a:ext cx="6921856" cy="514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3356992"/>
            <a:ext cx="4978656" cy="5143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4088545"/>
            <a:ext cx="2349621" cy="457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4746555"/>
            <a:ext cx="1454225" cy="508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72816"/>
            <a:ext cx="7105902" cy="4067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58" y="1821984"/>
            <a:ext cx="2038342" cy="36173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65" y="2273702"/>
            <a:ext cx="2688230" cy="3917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980" y="2297863"/>
            <a:ext cx="3121975" cy="3756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7721" y="2319014"/>
            <a:ext cx="1287300" cy="33331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45" y="2774754"/>
            <a:ext cx="2312575" cy="40014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254" y="2782893"/>
            <a:ext cx="3212638" cy="38386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646" y="3257759"/>
            <a:ext cx="3414242" cy="40822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5826" y="3279702"/>
            <a:ext cx="3132126" cy="36254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560" y="3840359"/>
            <a:ext cx="4701283" cy="35121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6344" y="3775394"/>
            <a:ext cx="2437172" cy="415222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1193930" y="4365944"/>
            <a:ext cx="3981763" cy="351210"/>
            <a:chOff x="1193930" y="3515315"/>
            <a:chExt cx="3981763" cy="35121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93930" y="3515315"/>
              <a:ext cx="666705" cy="351210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83279" y="3522627"/>
              <a:ext cx="3292414" cy="336585"/>
            </a:xfrm>
            <a:prstGeom prst="rect">
              <a:avLst/>
            </a:prstGeom>
          </p:spPr>
        </p:pic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98386" y="4348010"/>
            <a:ext cx="3177160" cy="3617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513796" y="6009789"/>
                <a:ext cx="8469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</a:rPr>
                  <a:t>结论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阶矩阵，则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𝑩𝑨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有相同的特征值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6" y="6009789"/>
                <a:ext cx="8469858" cy="523220"/>
              </a:xfrm>
              <a:prstGeom prst="rect">
                <a:avLst/>
              </a:prstGeom>
              <a:blipFill rotWithShape="1">
                <a:blip r:embed="rId15"/>
                <a:stretch>
                  <a:fillRect l="-1" t="-28" r="4" b="-4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549801" y="4808727"/>
                <a:ext cx="7406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因此，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的任一特征值均是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𝑩𝑨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的特征值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01" y="4808727"/>
                <a:ext cx="7406575" cy="523220"/>
              </a:xfrm>
              <a:prstGeom prst="rect">
                <a:avLst/>
              </a:prstGeom>
              <a:blipFill rotWithShape="1">
                <a:blip r:embed="rId16"/>
                <a:stretch>
                  <a:fillRect l="-7" t="-97" r="6" b="-4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513796" y="5425885"/>
                <a:ext cx="74785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同理可证，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的任一特征值均是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𝑨𝑩</m:t>
                    </m:r>
                  </m:oMath>
                </a14:m>
                <a:r>
                  <a:rPr lang="zh-CN" altLang="en-US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的特征值</a:t>
                </a:r>
                <a:r>
                  <a:rPr lang="en-US" altLang="zh-CN" sz="2800" b="1" dirty="0">
                    <a:solidFill>
                      <a:srgbClr val="0000FF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800" b="1" dirty="0">
                  <a:solidFill>
                    <a:srgbClr val="0000FF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96" y="5425885"/>
                <a:ext cx="7478583" cy="523220"/>
              </a:xfrm>
              <a:prstGeom prst="rect">
                <a:avLst/>
              </a:prstGeom>
              <a:blipFill rotWithShape="1">
                <a:blip r:embed="rId17"/>
                <a:stretch>
                  <a:fillRect l="-1" t="-85" r="4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49" name="直接连接符 48"/>
          <p:cNvCxnSpPr/>
          <p:nvPr/>
        </p:nvCxnSpPr>
        <p:spPr>
          <a:xfrm flipV="1">
            <a:off x="5605" y="5305400"/>
            <a:ext cx="9144000" cy="49557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9322" y="264813"/>
            <a:ext cx="8945166" cy="1384995"/>
            <a:chOff x="19322" y="264813"/>
            <a:chExt cx="8945166" cy="1384995"/>
          </a:xfrm>
        </p:grpSpPr>
        <p:grpSp>
          <p:nvGrpSpPr>
            <p:cNvPr id="39" name="组合 38"/>
            <p:cNvGrpSpPr/>
            <p:nvPr/>
          </p:nvGrpSpPr>
          <p:grpSpPr>
            <a:xfrm>
              <a:off x="110119" y="264813"/>
              <a:ext cx="8854369" cy="1384995"/>
              <a:chOff x="110119" y="264813"/>
              <a:chExt cx="8854369" cy="138499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119" y="361365"/>
                <a:ext cx="606600" cy="387372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804395" y="264813"/>
                    <a:ext cx="8160093" cy="138499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均是</a:t>
                    </a:r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阶矩阵，证明</a:t>
                    </a:r>
                    <a:r>
                      <a:rPr lang="en-US" altLang="zh-CN" sz="28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Wingdings" panose="05000000000000000000" pitchFamily="2" charset="2"/>
                      </a:rPr>
                      <a:t>:(1)</a:t>
                    </a:r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Wingdings" panose="05000000000000000000" pitchFamily="2" charset="2"/>
                      </a:rPr>
                      <a:t>若</a:t>
                    </a:r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𝝀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是</a:t>
                    </a:r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𝑨𝑩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的一个非零特征值，则</a:t>
                    </a:r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也是</a:t>
                    </a:r>
                    <a14:m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𝑩𝑨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的一个特征值</a:t>
                    </a:r>
                    <a:r>
                      <a:rPr lang="en-US" altLang="zh-CN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;(2)</a:t>
                    </a:r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Wingdings" panose="05000000000000000000" pitchFamily="2" charset="2"/>
                      </a:rPr>
                      <a:t>若</a:t>
                    </a:r>
                    <a14:m>
                      <m:oMath xmlns:m="http://schemas.openxmlformats.org/officeDocument/2006/math">
                        <m:r>
                          <a:rPr lang="en-US" altLang="zh-CN" sz="2800" b="1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𝝀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𝟎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是</a:t>
                    </a:r>
                    <a14:m>
                      <m:oMath xmlns:m="http://schemas.openxmlformats.org/officeDocument/2006/math"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𝑨𝑩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的一个特征值，则</a:t>
                    </a:r>
                    <a14:m>
                      <m:oMath xmlns:m="http://schemas.openxmlformats.org/officeDocument/2006/math"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也是</a:t>
                    </a:r>
                    <a14:m>
                      <m:oMath xmlns:m="http://schemas.openxmlformats.org/officeDocument/2006/math"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𝑩𝑨</m:t>
                        </m:r>
                      </m:oMath>
                    </a14:m>
                    <a:r>
                      <a:rPr lang="zh-CN" altLang="en-US" sz="2800" b="1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的一个特征值；</a:t>
                    </a:r>
                    <a:endPara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38" name="文本框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395" y="264813"/>
                    <a:ext cx="8160093" cy="1384995"/>
                  </a:xfrm>
                  <a:prstGeom prst="rect">
                    <a:avLst/>
                  </a:prstGeom>
                  <a:blipFill rotWithShape="1">
                    <a:blip r:embed="rId1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9322" y="316914"/>
              <a:ext cx="857294" cy="4762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95536" y="836712"/>
                <a:ext cx="85875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0000FF"/>
                    </a:solidFill>
                  </a:rPr>
                  <a:t>一般结论</a:t>
                </a:r>
                <a:r>
                  <a:rPr lang="en-US" altLang="zh-CN" sz="2800" b="1" dirty="0">
                    <a:solidFill>
                      <a:srgbClr val="0000FF"/>
                    </a:solidFill>
                  </a:rPr>
                  <a:t>: </a:t>
                </a:r>
                <a:r>
                  <a:rPr lang="zh-CN" altLang="en-US" sz="2800" b="1" dirty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则</a:t>
                </a:r>
                <a:endParaRPr lang="en-US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𝝀</m:t>
                          </m:r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𝒎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𝑨𝑩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𝝀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|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𝝀</m:t>
                      </m:r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𝑩𝑨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|</m:t>
                      </m:r>
                    </m:oMath>
                  </m:oMathPara>
                </a14:m>
                <a:endParaRPr lang="en-US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𝑨𝑩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𝑩𝑨</m:t>
                    </m:r>
                  </m:oMath>
                </a14:m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必有相同的非零特征值组</a:t>
                </a:r>
                <a:r>
                  <a:rPr lang="en-US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36712"/>
                <a:ext cx="8587546" cy="1384995"/>
              </a:xfrm>
              <a:prstGeom prst="rect">
                <a:avLst/>
              </a:prstGeom>
              <a:blipFill rotWithShape="1">
                <a:blip r:embed="rId1"/>
                <a:stretch>
                  <a:fillRect l="-7" t="-30" r="4" b="-11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95536" y="260648"/>
                <a:ext cx="8469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rgbClr val="FF0000"/>
                    </a:solidFill>
                  </a:rPr>
                  <a:t>结论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均是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阶矩阵，则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𝑨𝑩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𝑩𝑨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有相同的特征值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.</a:t>
                </a:r>
                <a:endPara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0648"/>
                <a:ext cx="8469858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7" t="-57" r="2" b="-4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594983"/>
            <a:ext cx="6590044" cy="2053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893" y="1628800"/>
            <a:ext cx="457223" cy="5334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58206"/>
            <a:ext cx="2470277" cy="5016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606396"/>
            <a:ext cx="5464235" cy="5275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22" y="2192429"/>
            <a:ext cx="1778091" cy="5905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34" y="2837064"/>
            <a:ext cx="1181161" cy="5143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672" y="2849764"/>
            <a:ext cx="2794144" cy="488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917" y="2812926"/>
            <a:ext cx="2584583" cy="52072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4286" y="2871858"/>
            <a:ext cx="1505027" cy="4127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3525941"/>
            <a:ext cx="5014658" cy="55988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519" y="4154795"/>
            <a:ext cx="7994962" cy="6787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398" y="4820221"/>
            <a:ext cx="8499573" cy="14247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560" y="6364226"/>
            <a:ext cx="720080" cy="4019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870" y="390411"/>
            <a:ext cx="9030916" cy="1032845"/>
            <a:chOff x="8870" y="390411"/>
            <a:chExt cx="9030916" cy="1032845"/>
          </a:xfrm>
        </p:grpSpPr>
        <p:grpSp>
          <p:nvGrpSpPr>
            <p:cNvPr id="4" name="组合 3"/>
            <p:cNvGrpSpPr/>
            <p:nvPr/>
          </p:nvGrpSpPr>
          <p:grpSpPr>
            <a:xfrm>
              <a:off x="76084" y="394032"/>
              <a:ext cx="8963702" cy="1029224"/>
              <a:chOff x="76084" y="394032"/>
              <a:chExt cx="8963702" cy="102922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84" y="394032"/>
                <a:ext cx="654084" cy="476274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6164" y="399348"/>
                <a:ext cx="8243622" cy="1023908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70" y="390411"/>
              <a:ext cx="819192" cy="4762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60648"/>
            <a:ext cx="6902805" cy="4508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764704"/>
            <a:ext cx="7607691" cy="4699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629"/>
            <a:ext cx="9091242" cy="15647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2930418"/>
            <a:ext cx="4019757" cy="4254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4" y="3653902"/>
            <a:ext cx="9020302" cy="404682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45382" y="4236123"/>
            <a:ext cx="9002008" cy="450753"/>
            <a:chOff x="94568" y="4269850"/>
            <a:chExt cx="9002008" cy="45075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568" y="4269850"/>
              <a:ext cx="3024336" cy="43725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1432" y="4280482"/>
              <a:ext cx="5895144" cy="440121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0" y="4803228"/>
            <a:ext cx="9163873" cy="906773"/>
            <a:chOff x="0" y="4803228"/>
            <a:chExt cx="9163873" cy="90677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873" y="4803228"/>
              <a:ext cx="9144000" cy="43836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5284529"/>
              <a:ext cx="2629035" cy="425472"/>
            </a:xfrm>
            <a:prstGeom prst="rect">
              <a:avLst/>
            </a:prstGeom>
          </p:spPr>
        </p:pic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128" y="5841856"/>
            <a:ext cx="9144000" cy="44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048" y="1052736"/>
            <a:ext cx="7861704" cy="584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08" y="1790237"/>
            <a:ext cx="3651438" cy="514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819715"/>
            <a:ext cx="4095961" cy="495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2487362"/>
            <a:ext cx="3384724" cy="4953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068960"/>
            <a:ext cx="3111660" cy="52072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3503" y="3078485"/>
            <a:ext cx="2768742" cy="5016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3123899"/>
            <a:ext cx="1397072" cy="4445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626" y="3789040"/>
            <a:ext cx="4343623" cy="4381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742" y="3746132"/>
            <a:ext cx="2794144" cy="50167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180249" y="4555955"/>
            <a:ext cx="8784239" cy="999944"/>
            <a:chOff x="180249" y="4555955"/>
            <a:chExt cx="8784239" cy="999944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0249" y="4555955"/>
              <a:ext cx="8784239" cy="55075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4735" y="5130150"/>
              <a:ext cx="6993649" cy="42574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-16676" y="368012"/>
            <a:ext cx="9195551" cy="531453"/>
            <a:chOff x="-16676" y="368012"/>
            <a:chExt cx="9195551" cy="531453"/>
          </a:xfrm>
        </p:grpSpPr>
        <p:grpSp>
          <p:nvGrpSpPr>
            <p:cNvPr id="4" name="组合 3"/>
            <p:cNvGrpSpPr/>
            <p:nvPr/>
          </p:nvGrpSpPr>
          <p:grpSpPr>
            <a:xfrm>
              <a:off x="-15948" y="368012"/>
              <a:ext cx="9194823" cy="531453"/>
              <a:chOff x="-15948" y="368012"/>
              <a:chExt cx="9194823" cy="53145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5948" y="372388"/>
                <a:ext cx="647733" cy="527077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443" y="368012"/>
                <a:ext cx="8460432" cy="481629"/>
              </a:xfrm>
              <a:prstGeom prst="rect">
                <a:avLst/>
              </a:prstGeom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16676" y="368012"/>
              <a:ext cx="748498" cy="4610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1" y="2492896"/>
            <a:ext cx="4680520" cy="4138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854" y="2159436"/>
            <a:ext cx="2376264" cy="1176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336199"/>
            <a:ext cx="7632848" cy="4479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3918953"/>
            <a:ext cx="8568952" cy="4894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84" y="4488779"/>
            <a:ext cx="3430338" cy="4535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76" y="5022713"/>
            <a:ext cx="4248472" cy="4237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5515021"/>
            <a:ext cx="7841284" cy="7324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76" y="6287526"/>
            <a:ext cx="6835552" cy="463901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79512" y="244534"/>
            <a:ext cx="8604448" cy="2084661"/>
            <a:chOff x="179512" y="244534"/>
            <a:chExt cx="8604448" cy="2084661"/>
          </a:xfrm>
        </p:grpSpPr>
        <p:grpSp>
          <p:nvGrpSpPr>
            <p:cNvPr id="4" name="组合 3"/>
            <p:cNvGrpSpPr/>
            <p:nvPr/>
          </p:nvGrpSpPr>
          <p:grpSpPr>
            <a:xfrm>
              <a:off x="179512" y="244534"/>
              <a:ext cx="8604448" cy="2084661"/>
              <a:chOff x="323528" y="188640"/>
              <a:chExt cx="8604448" cy="208466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3528" y="188640"/>
                <a:ext cx="8604448" cy="1257162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7624" y="1445802"/>
                <a:ext cx="3214056" cy="827499"/>
              </a:xfrm>
              <a:prstGeom prst="rect">
                <a:avLst/>
              </a:prstGeom>
            </p:spPr>
          </p:pic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5461" y="256055"/>
              <a:ext cx="806491" cy="4381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86665" y="1915445"/>
            <a:ext cx="9062576" cy="1450514"/>
            <a:chOff x="86665" y="1915445"/>
            <a:chExt cx="9062576" cy="145051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665" y="2404884"/>
              <a:ext cx="2598401" cy="46992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0636" y="2466283"/>
              <a:ext cx="1656184" cy="4085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4705" y="1915445"/>
              <a:ext cx="4824536" cy="1450514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387948"/>
            <a:ext cx="8244408" cy="8469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330546"/>
            <a:ext cx="6696744" cy="839263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0" y="5301208"/>
            <a:ext cx="9036496" cy="1372926"/>
            <a:chOff x="0" y="5301208"/>
            <a:chExt cx="9036496" cy="1372926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0" y="5301208"/>
              <a:ext cx="9036496" cy="0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371" y="5437728"/>
              <a:ext cx="7841284" cy="73245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363" y="6210233"/>
              <a:ext cx="6835552" cy="463901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/>
        </p:nvGrpSpPr>
        <p:grpSpPr>
          <a:xfrm>
            <a:off x="179512" y="244534"/>
            <a:ext cx="8604448" cy="2084661"/>
            <a:chOff x="179512" y="244534"/>
            <a:chExt cx="8604448" cy="2084661"/>
          </a:xfrm>
        </p:grpSpPr>
        <p:grpSp>
          <p:nvGrpSpPr>
            <p:cNvPr id="4" name="组合 3"/>
            <p:cNvGrpSpPr/>
            <p:nvPr/>
          </p:nvGrpSpPr>
          <p:grpSpPr>
            <a:xfrm>
              <a:off x="179512" y="244534"/>
              <a:ext cx="8604448" cy="2084661"/>
              <a:chOff x="323528" y="188640"/>
              <a:chExt cx="8604448" cy="208466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528" y="188640"/>
                <a:ext cx="8604448" cy="1257162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624" y="1445802"/>
                <a:ext cx="3214056" cy="827499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512" y="266553"/>
              <a:ext cx="806491" cy="43817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188640"/>
            <a:ext cx="8642136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60" y="3288264"/>
            <a:ext cx="8892480" cy="200966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15954"/>
            <a:ext cx="8099220" cy="20882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832" y="2524720"/>
            <a:ext cx="5400600" cy="3904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8640"/>
            <a:ext cx="7632848" cy="20008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492897"/>
            <a:ext cx="2304256" cy="2272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40" y="188640"/>
            <a:ext cx="8856746" cy="2001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0" y="2233098"/>
            <a:ext cx="5977052" cy="123619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67544" y="3529022"/>
            <a:ext cx="4879623" cy="422617"/>
            <a:chOff x="436057" y="4658215"/>
            <a:chExt cx="6506164" cy="56348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057" y="4700325"/>
              <a:ext cx="4640268" cy="52137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6009" y="4658215"/>
              <a:ext cx="1986212" cy="5416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1844824"/>
            <a:ext cx="5129162" cy="46447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86" y="2360213"/>
            <a:ext cx="4437604" cy="4229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2" y="2811295"/>
            <a:ext cx="4094132" cy="1151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63" y="3162399"/>
            <a:ext cx="1184428" cy="4492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86" y="4041815"/>
            <a:ext cx="5428886" cy="42294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86" y="4582710"/>
            <a:ext cx="3900689" cy="3807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86" y="5081366"/>
            <a:ext cx="2162131" cy="123255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3587" y="5081366"/>
            <a:ext cx="2162131" cy="12564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7824" y="5425"/>
            <a:ext cx="5977052" cy="123619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196658" y="1301349"/>
            <a:ext cx="4879623" cy="422617"/>
            <a:chOff x="436057" y="4658215"/>
            <a:chExt cx="6506164" cy="56348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6057" y="4700325"/>
              <a:ext cx="4640268" cy="5213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6009" y="4658215"/>
              <a:ext cx="1986212" cy="5416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2132856"/>
            <a:ext cx="5087777" cy="457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36" y="2696835"/>
            <a:ext cx="4573214" cy="3655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36" y="3120934"/>
            <a:ext cx="4195602" cy="11571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925" y="3528017"/>
            <a:ext cx="1342301" cy="40269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03" y="4342785"/>
            <a:ext cx="5683964" cy="5564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04" y="4973407"/>
            <a:ext cx="4405919" cy="4841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03" y="5558478"/>
            <a:ext cx="2100302" cy="113601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800" y="5490636"/>
            <a:ext cx="2297572" cy="12489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936" y="36268"/>
            <a:ext cx="5977052" cy="1236192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06770" y="1332192"/>
            <a:ext cx="4879623" cy="422617"/>
            <a:chOff x="436057" y="4658215"/>
            <a:chExt cx="6506164" cy="56348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6057" y="4700325"/>
              <a:ext cx="4640268" cy="52137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56009" y="4658215"/>
              <a:ext cx="1986212" cy="54169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620688"/>
            <a:ext cx="7963935" cy="2592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451745"/>
            <a:ext cx="7074264" cy="5334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43124"/>
            <a:ext cx="5988358" cy="104780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16975" y="2348880"/>
            <a:ext cx="8795202" cy="1115379"/>
            <a:chOff x="316975" y="2348880"/>
            <a:chExt cx="8795202" cy="11153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75" y="2348880"/>
              <a:ext cx="8795202" cy="4699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584" y="2880029"/>
              <a:ext cx="4953255" cy="58423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860234" y="3554636"/>
            <a:ext cx="8217323" cy="1054154"/>
            <a:chOff x="860234" y="3554636"/>
            <a:chExt cx="8217323" cy="105415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234" y="3554636"/>
              <a:ext cx="7423532" cy="105415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3766" y="4118841"/>
              <a:ext cx="793791" cy="4445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332656"/>
            <a:ext cx="4858000" cy="4699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8720"/>
            <a:ext cx="8804831" cy="9142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59306" y="1961539"/>
            <a:ext cx="8965410" cy="874680"/>
            <a:chOff x="107504" y="2035230"/>
            <a:chExt cx="8965410" cy="8746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504" y="2035230"/>
              <a:ext cx="4527783" cy="40642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2490788"/>
              <a:ext cx="7309226" cy="41912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635" y="2966303"/>
            <a:ext cx="8153819" cy="90809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5271" y="4010813"/>
            <a:ext cx="6532769" cy="476274"/>
            <a:chOff x="323528" y="332656"/>
            <a:chExt cx="6532769" cy="47627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332656"/>
              <a:ext cx="5918504" cy="47627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65717" y="389808"/>
              <a:ext cx="590580" cy="361969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03" y="4553375"/>
            <a:ext cx="7290175" cy="4699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099" y="5120413"/>
            <a:ext cx="8337979" cy="882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332656"/>
            <a:ext cx="4858000" cy="4699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7" y="908720"/>
            <a:ext cx="8892498" cy="13248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2" y="2342682"/>
            <a:ext cx="8934131" cy="13846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0" y="4019976"/>
            <a:ext cx="8873899" cy="249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60648"/>
            <a:ext cx="4858000" cy="4699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" y="836712"/>
            <a:ext cx="9001804" cy="453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30" y="1450434"/>
            <a:ext cx="432048" cy="414047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51521" y="1455349"/>
            <a:ext cx="8821381" cy="898790"/>
            <a:chOff x="251521" y="1455349"/>
            <a:chExt cx="8821381" cy="8987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8450" y="1455349"/>
              <a:ext cx="8314452" cy="48124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1" y="1936590"/>
              <a:ext cx="1728192" cy="417549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055118" y="1898895"/>
            <a:ext cx="6351870" cy="499355"/>
            <a:chOff x="2055118" y="1898895"/>
            <a:chExt cx="6351870" cy="49935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5118" y="1936590"/>
              <a:ext cx="5033763" cy="46166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2388" y="1898895"/>
              <a:ext cx="1274600" cy="405555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06" y="2408424"/>
            <a:ext cx="3098725" cy="4394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536" y="2902044"/>
            <a:ext cx="5502779" cy="43473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478" y="2860307"/>
            <a:ext cx="3006424" cy="4787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706" y="3446855"/>
            <a:ext cx="4853374" cy="482626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039321" y="3875653"/>
            <a:ext cx="4552101" cy="1974734"/>
            <a:chOff x="3056260" y="4464992"/>
            <a:chExt cx="4552101" cy="197473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56260" y="5229887"/>
              <a:ext cx="291604" cy="30303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47864" y="5101281"/>
              <a:ext cx="1436587" cy="48760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88024" y="4464992"/>
              <a:ext cx="2820337" cy="1974734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232722" y="5710684"/>
            <a:ext cx="2778501" cy="990813"/>
            <a:chOff x="260820" y="5609799"/>
            <a:chExt cx="2778501" cy="990813"/>
          </a:xfrm>
        </p:grpSpPr>
        <p:grpSp>
          <p:nvGrpSpPr>
            <p:cNvPr id="26" name="组合 25"/>
            <p:cNvGrpSpPr/>
            <p:nvPr/>
          </p:nvGrpSpPr>
          <p:grpSpPr>
            <a:xfrm>
              <a:off x="260820" y="5609799"/>
              <a:ext cx="2661921" cy="990813"/>
              <a:chOff x="260820" y="5609799"/>
              <a:chExt cx="2661921" cy="990813"/>
            </a:xfrm>
          </p:grpSpPr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820" y="5892328"/>
                <a:ext cx="420494" cy="382758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8450" y="5609799"/>
                <a:ext cx="2164291" cy="990813"/>
              </a:xfrm>
              <a:prstGeom prst="rect">
                <a:avLst/>
              </a:prstGeom>
            </p:spPr>
          </p:pic>
        </p:grp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42724" y="6138769"/>
              <a:ext cx="96597" cy="193194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3185123" y="5988578"/>
            <a:ext cx="1872589" cy="444270"/>
            <a:chOff x="3213221" y="5887693"/>
            <a:chExt cx="1872589" cy="44427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13221" y="5903301"/>
              <a:ext cx="366166" cy="387393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07904" y="5887693"/>
              <a:ext cx="1282217" cy="387393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989213" y="6138769"/>
              <a:ext cx="96597" cy="193194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59705" y="5964293"/>
            <a:ext cx="1586900" cy="435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60648"/>
            <a:ext cx="4858000" cy="4699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" y="836712"/>
            <a:ext cx="9001804" cy="453554"/>
          </a:xfrm>
          <a:prstGeom prst="rect">
            <a:avLst/>
          </a:prstGeom>
        </p:spPr>
      </p:pic>
      <p:grpSp>
        <p:nvGrpSpPr>
          <p:cNvPr id="52" name="组合 51"/>
          <p:cNvGrpSpPr/>
          <p:nvPr/>
        </p:nvGrpSpPr>
        <p:grpSpPr>
          <a:xfrm>
            <a:off x="221681" y="1484784"/>
            <a:ext cx="7175770" cy="990813"/>
            <a:chOff x="221681" y="1484784"/>
            <a:chExt cx="7175770" cy="990813"/>
          </a:xfrm>
        </p:grpSpPr>
        <p:grpSp>
          <p:nvGrpSpPr>
            <p:cNvPr id="30" name="组合 29"/>
            <p:cNvGrpSpPr/>
            <p:nvPr/>
          </p:nvGrpSpPr>
          <p:grpSpPr>
            <a:xfrm>
              <a:off x="683568" y="1484784"/>
              <a:ext cx="2778501" cy="990813"/>
              <a:chOff x="260820" y="5609799"/>
              <a:chExt cx="2778501" cy="990813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260820" y="5609799"/>
                <a:ext cx="2661921" cy="990813"/>
                <a:chOff x="260820" y="5609799"/>
                <a:chExt cx="2661921" cy="990813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0820" y="5892328"/>
                  <a:ext cx="420494" cy="382758"/>
                </a:xfrm>
                <a:prstGeom prst="rect">
                  <a:avLst/>
                </a:prstGeom>
              </p:spPr>
            </p:pic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8450" y="5609799"/>
                  <a:ext cx="2164291" cy="990813"/>
                </a:xfrm>
                <a:prstGeom prst="rect">
                  <a:avLst/>
                </a:prstGeom>
              </p:spPr>
            </p:pic>
          </p:grpSp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2724" y="6138769"/>
                <a:ext cx="96597" cy="193194"/>
              </a:xfrm>
              <a:prstGeom prst="rect">
                <a:avLst/>
              </a:prstGeom>
            </p:spPr>
          </p:pic>
        </p:grpSp>
        <p:grpSp>
          <p:nvGrpSpPr>
            <p:cNvPr id="32" name="组合 31"/>
            <p:cNvGrpSpPr/>
            <p:nvPr/>
          </p:nvGrpSpPr>
          <p:grpSpPr>
            <a:xfrm>
              <a:off x="3635969" y="1762678"/>
              <a:ext cx="1872589" cy="444270"/>
              <a:chOff x="3213221" y="5887693"/>
              <a:chExt cx="1872589" cy="444270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3221" y="5903301"/>
                <a:ext cx="366166" cy="387393"/>
              </a:xfrm>
              <a:prstGeom prst="rect">
                <a:avLst/>
              </a:prstGeom>
            </p:spPr>
          </p:pic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7904" y="5887693"/>
                <a:ext cx="1282217" cy="387393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9213" y="6138769"/>
                <a:ext cx="96597" cy="193194"/>
              </a:xfrm>
              <a:prstGeom prst="rect">
                <a:avLst/>
              </a:prstGeom>
            </p:spPr>
          </p:pic>
        </p:grp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10551" y="1738393"/>
              <a:ext cx="1586900" cy="43596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1681" y="1737774"/>
              <a:ext cx="366198" cy="376514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755576" y="2780927"/>
            <a:ext cx="2916180" cy="511026"/>
            <a:chOff x="755576" y="2780927"/>
            <a:chExt cx="2916180" cy="511026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31596" y="2780927"/>
              <a:ext cx="1440160" cy="511025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755576" y="2780928"/>
              <a:ext cx="1440160" cy="511025"/>
              <a:chOff x="755576" y="2780928"/>
              <a:chExt cx="1440160" cy="51102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576" y="2780928"/>
                <a:ext cx="1440160" cy="511025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234" y="2834088"/>
                <a:ext cx="269185" cy="325526"/>
              </a:xfrm>
              <a:prstGeom prst="rect">
                <a:avLst/>
              </a:prstGeom>
            </p:spPr>
          </p:pic>
        </p:grp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5441" y="2431923"/>
            <a:ext cx="3652863" cy="112117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2069" y="3697609"/>
            <a:ext cx="3479926" cy="559708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832440" y="4564117"/>
            <a:ext cx="4263396" cy="425116"/>
            <a:chOff x="832440" y="4564117"/>
            <a:chExt cx="4263396" cy="425116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2440" y="4581129"/>
              <a:ext cx="1003256" cy="408104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886440" y="4581129"/>
              <a:ext cx="936104" cy="398813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56074" y="4617772"/>
              <a:ext cx="269185" cy="325526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63930" y="4575813"/>
              <a:ext cx="271558" cy="356752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51436" y="4572910"/>
              <a:ext cx="222261" cy="381020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92541" y="4564117"/>
              <a:ext cx="340876" cy="37386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033417" y="4591193"/>
              <a:ext cx="1062419" cy="378684"/>
            </a:xfrm>
            <a:prstGeom prst="rect">
              <a:avLst/>
            </a:prstGeom>
          </p:spPr>
        </p:pic>
      </p:grpSp>
      <p:grpSp>
        <p:nvGrpSpPr>
          <p:cNvPr id="51" name="组合 50"/>
          <p:cNvGrpSpPr/>
          <p:nvPr/>
        </p:nvGrpSpPr>
        <p:grpSpPr>
          <a:xfrm>
            <a:off x="832440" y="5189119"/>
            <a:ext cx="5518317" cy="394018"/>
            <a:chOff x="832440" y="5189119"/>
            <a:chExt cx="5518317" cy="394018"/>
          </a:xfrm>
        </p:grpSpPr>
        <p:grpSp>
          <p:nvGrpSpPr>
            <p:cNvPr id="49" name="组合 48"/>
            <p:cNvGrpSpPr/>
            <p:nvPr/>
          </p:nvGrpSpPr>
          <p:grpSpPr>
            <a:xfrm>
              <a:off x="832440" y="5189119"/>
              <a:ext cx="1632312" cy="379787"/>
              <a:chOff x="832440" y="5189119"/>
              <a:chExt cx="1632312" cy="379787"/>
            </a:xfrm>
          </p:grpSpPr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2440" y="5194435"/>
                <a:ext cx="412570" cy="357561"/>
              </a:xfrm>
              <a:prstGeom prst="rect">
                <a:avLst/>
              </a:prstGeom>
            </p:spPr>
          </p:pic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1198" y="5194435"/>
                <a:ext cx="982372" cy="365884"/>
              </a:xfrm>
              <a:prstGeom prst="rect">
                <a:avLst/>
              </a:prstGeom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95736" y="5189119"/>
                <a:ext cx="269016" cy="379787"/>
              </a:xfrm>
              <a:prstGeom prst="rect">
                <a:avLst/>
              </a:prstGeom>
            </p:spPr>
          </p:pic>
        </p:grp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12328" y="5198308"/>
              <a:ext cx="3838429" cy="3848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9" y="404664"/>
            <a:ext cx="9011113" cy="150502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4" y="2060848"/>
            <a:ext cx="9022052" cy="2107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649</Words>
  <Application>WPS 演示</Application>
  <PresentationFormat>全屏显示(4:3)</PresentationFormat>
  <Paragraphs>37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64" baseType="lpstr">
      <vt:lpstr>Arial</vt:lpstr>
      <vt:lpstr>方正书宋_GBK</vt:lpstr>
      <vt:lpstr>Wingdings</vt:lpstr>
      <vt:lpstr>宋体</vt:lpstr>
      <vt:lpstr>宋体-简</vt:lpstr>
      <vt:lpstr>华文新魏</vt:lpstr>
      <vt:lpstr>Thonburi</vt:lpstr>
      <vt:lpstr>楷体_GB2312</vt:lpstr>
      <vt:lpstr>黑体</vt:lpstr>
      <vt:lpstr>Arabic Transparent</vt:lpstr>
      <vt:lpstr>Times New Roman</vt:lpstr>
      <vt:lpstr>黑体-简</vt:lpstr>
      <vt:lpstr>Cambria Math</vt:lpstr>
      <vt:lpstr>Kingsoft Math</vt:lpstr>
      <vt:lpstr>汉仪楷体简</vt:lpstr>
      <vt:lpstr>微软雅黑</vt:lpstr>
      <vt:lpstr>汉仪旗黑</vt:lpstr>
      <vt:lpstr>宋体</vt:lpstr>
      <vt:lpstr>Arial Unicode MS</vt:lpstr>
      <vt:lpstr>等线 Light</vt:lpstr>
      <vt:lpstr>苹方-简</vt:lpstr>
      <vt:lpstr>等线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ch4-1</dc:title>
  <dc:creator>lhq</dc:creator>
  <cp:lastModifiedBy>zhanghuaitao</cp:lastModifiedBy>
  <cp:revision>309</cp:revision>
  <dcterms:created xsi:type="dcterms:W3CDTF">2021-12-28T07:40:56Z</dcterms:created>
  <dcterms:modified xsi:type="dcterms:W3CDTF">2021-12-28T07:40:56Z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2052-3.9.5.6394</vt:lpwstr>
  </property>
</Properties>
</file>